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69" r:id="rId5"/>
    <p:sldId id="271" r:id="rId6"/>
    <p:sldId id="281" r:id="rId7"/>
    <p:sldId id="302" r:id="rId8"/>
    <p:sldId id="303" r:id="rId9"/>
    <p:sldId id="304" r:id="rId10"/>
    <p:sldId id="305" r:id="rId11"/>
  </p:sldIdLst>
  <p:sldSz cx="9144000" cy="6858000" type="screen4x3"/>
  <p:notesSz cx="6858000" cy="9144000"/>
  <p:custDataLst>
    <p:tags r:id="rId13"/>
  </p:custDataLst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6925"/>
    <a:srgbClr val="959421"/>
    <a:srgbClr val="817725"/>
    <a:srgbClr val="B3B368"/>
    <a:srgbClr val="7E7200"/>
    <a:srgbClr val="816826"/>
    <a:srgbClr val="FECC00"/>
    <a:srgbClr val="7B8E87"/>
    <a:srgbClr val="3C92B1"/>
    <a:srgbClr val="D3B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EAF523-213D-4760-81B9-B965CC084E4B}" type="datetimeFigureOut">
              <a:rPr lang="nl-NL" smtClean="0"/>
              <a:t>2-7-2014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8EAE3F-14C2-45D6-BD84-BE610A0765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0742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 anima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Oval 8"/>
          <p:cNvSpPr>
            <a:spLocks noChangeArrowheads="1"/>
          </p:cNvSpPr>
          <p:nvPr userDrawn="1"/>
        </p:nvSpPr>
        <p:spPr bwMode="auto">
          <a:xfrm>
            <a:off x="1626899" y="2718389"/>
            <a:ext cx="1838392" cy="1838392"/>
          </a:xfrm>
          <a:prstGeom prst="ellipse">
            <a:avLst/>
          </a:prstGeom>
          <a:solidFill>
            <a:srgbClr val="7B8E87">
              <a:alpha val="90000"/>
            </a:srgb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nl-NL"/>
          </a:p>
        </p:txBody>
      </p:sp>
      <p:sp>
        <p:nvSpPr>
          <p:cNvPr id="70" name="Oval 8"/>
          <p:cNvSpPr>
            <a:spLocks noChangeArrowheads="1"/>
          </p:cNvSpPr>
          <p:nvPr userDrawn="1"/>
        </p:nvSpPr>
        <p:spPr bwMode="auto">
          <a:xfrm>
            <a:off x="1691680" y="2460264"/>
            <a:ext cx="1936989" cy="1937471"/>
          </a:xfrm>
          <a:prstGeom prst="ellipse">
            <a:avLst/>
          </a:prstGeom>
          <a:solidFill>
            <a:srgbClr val="816826">
              <a:alpha val="90000"/>
            </a:srgb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73" name="Oval 8"/>
          <p:cNvSpPr>
            <a:spLocks noChangeAspect="1" noChangeArrowheads="1"/>
          </p:cNvSpPr>
          <p:nvPr userDrawn="1"/>
        </p:nvSpPr>
        <p:spPr bwMode="auto">
          <a:xfrm>
            <a:off x="1882188" y="2301218"/>
            <a:ext cx="1779521" cy="1779963"/>
          </a:xfrm>
          <a:prstGeom prst="ellipse">
            <a:avLst/>
          </a:prstGeom>
          <a:solidFill>
            <a:srgbClr val="FECC00">
              <a:alpha val="90000"/>
            </a:srgb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3" name="Afbeelding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297110"/>
            <a:ext cx="3926243" cy="22637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05114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22222E-6 L 0.76337 -0.55648 " pathEditMode="relative" rAng="0" ptsTypes="AA">
                                      <p:cBhvr>
                                        <p:cTn id="20" dur="2750" spd="-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160" y="-27824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07407E-6 L 0.79184 0.56343 " pathEditMode="relative" rAng="0" ptsTypes="AA">
                                      <p:cBhvr>
                                        <p:cTn id="22" dur="2750" spd="-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583" y="28171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 L -0.39427 -0.60532 " pathEditMode="relative" rAng="0" ptsTypes="AA">
                                      <p:cBhvr>
                                        <p:cTn id="24" dur="2750" spd="-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22" y="-30278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3" nodeType="withEffect">
                                  <p:stCondLst>
                                    <p:cond delay="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7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3" nodeType="withEffect">
                                  <p:stCondLst>
                                    <p:cond delay="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7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3" nodeType="withEffect">
                                  <p:stCondLst>
                                    <p:cond delay="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7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4" grpId="1" animBg="1"/>
      <p:bldP spid="74" grpId="2" animBg="1"/>
      <p:bldP spid="74" grpId="3" animBg="1"/>
      <p:bldP spid="70" grpId="0" animBg="1"/>
      <p:bldP spid="70" grpId="1" animBg="1"/>
      <p:bldP spid="70" grpId="2" animBg="1"/>
      <p:bldP spid="70" grpId="3" animBg="1"/>
      <p:bldP spid="73" grpId="0" animBg="1"/>
      <p:bldP spid="73" grpId="1" animBg="1"/>
      <p:bldP spid="73" grpId="2" animBg="1"/>
      <p:bldP spid="73" grpId="3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 me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>
            <a:normAutofit/>
          </a:bodyPr>
          <a:lstStyle>
            <a:lvl1pPr algn="ctr">
              <a:defRPr sz="2800" b="1">
                <a:solidFill>
                  <a:schemeClr val="bg2"/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297110"/>
            <a:ext cx="3926243" cy="22637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6670711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pos="28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sisdia wit logo met cirk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6729" y="4437112"/>
            <a:ext cx="8737271" cy="242088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1369691"/>
            <a:ext cx="7715200" cy="864096"/>
          </a:xfrm>
        </p:spPr>
        <p:txBody>
          <a:bodyPr anchor="b">
            <a:noAutofit/>
          </a:bodyPr>
          <a:lstStyle>
            <a:lvl1pPr algn="l">
              <a:defRPr sz="2800" b="1">
                <a:solidFill>
                  <a:schemeClr val="bg2"/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71600" y="2348880"/>
            <a:ext cx="7715200" cy="3777283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177800" indent="-177800">
              <a:buFont typeface="Arial" panose="020B0604020202020204" pitchFamily="34" charset="0"/>
              <a:buChar char="•"/>
              <a:defRPr sz="2000"/>
            </a:lvl2pPr>
            <a:lvl3pPr marL="355600" indent="-177800">
              <a:defRPr sz="2000"/>
            </a:lvl3pPr>
            <a:lvl4pPr marL="449263" indent="-177800">
              <a:defRPr sz="2000"/>
            </a:lvl4pPr>
            <a:lvl5pPr marL="627063" indent="-177800">
              <a:defRPr sz="2000"/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204EA-3C67-4B4A-B044-8CBC91EF3404}" type="datetimeFigureOut">
              <a:rPr lang="nl-NL" smtClean="0"/>
              <a:t>2-7-2014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6DDE-0033-49FF-BBC5-0D5ABC2DA1E7}" type="slidenum">
              <a:rPr lang="nl-NL" smtClean="0"/>
              <a:t>‹nr.›</a:t>
            </a:fld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462" y="205575"/>
            <a:ext cx="2060422" cy="118799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02900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sisdia wit met cirk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6729" y="4437112"/>
            <a:ext cx="8737271" cy="242088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1369691"/>
            <a:ext cx="7715200" cy="864096"/>
          </a:xfrm>
        </p:spPr>
        <p:txBody>
          <a:bodyPr anchor="b">
            <a:noAutofit/>
          </a:bodyPr>
          <a:lstStyle>
            <a:lvl1pPr algn="l">
              <a:defRPr sz="2800" b="1">
                <a:solidFill>
                  <a:schemeClr val="bg2"/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71600" y="2348880"/>
            <a:ext cx="7715200" cy="3777283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177800" indent="-177800">
              <a:buFont typeface="Arial" panose="020B0604020202020204" pitchFamily="34" charset="0"/>
              <a:buChar char="•"/>
              <a:defRPr sz="2000"/>
            </a:lvl2pPr>
            <a:lvl3pPr marL="355600" indent="-177800">
              <a:defRPr sz="2000"/>
            </a:lvl3pPr>
            <a:lvl4pPr marL="449263" indent="-177800">
              <a:defRPr sz="2000"/>
            </a:lvl4pPr>
            <a:lvl5pPr marL="627063" indent="-177800">
              <a:defRPr sz="2000"/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204EA-3C67-4B4A-B044-8CBC91EF3404}" type="datetimeFigureOut">
              <a:rPr lang="nl-NL" smtClean="0"/>
              <a:t>2-7-2014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6DDE-0033-49FF-BBC5-0D5ABC2DA1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8154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204EA-3C67-4B4A-B044-8CBC91EF3404}" type="datetimeFigureOut">
              <a:rPr lang="nl-NL" smtClean="0"/>
              <a:t>2-7-2014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A6DDE-0033-49FF-BBC5-0D5ABC2DA1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2780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1" r:id="rId2"/>
    <p:sldLayoutId id="2147483665" r:id="rId3"/>
    <p:sldLayoutId id="2147483667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77800" indent="-1778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22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 smtClean="0"/>
              <a:t>PERSONEELSMANAGEMENT PPT </a:t>
            </a:r>
            <a:r>
              <a:rPr lang="nl-NL" sz="2800" dirty="0" smtClean="0"/>
              <a:t>5</a:t>
            </a:r>
            <a:endParaRPr lang="nl-NL" sz="2800" dirty="0" smtClean="0"/>
          </a:p>
          <a:p>
            <a:endParaRPr lang="nl-NL" sz="2800" dirty="0"/>
          </a:p>
          <a:p>
            <a:r>
              <a:rPr lang="nl-NL" sz="2800" dirty="0" smtClean="0"/>
              <a:t>Onderdeel : </a:t>
            </a:r>
            <a:r>
              <a:rPr lang="nl-NL" sz="2800" dirty="0" smtClean="0"/>
              <a:t>CULTUUR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254772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715200" cy="576064"/>
          </a:xfrm>
        </p:spPr>
        <p:txBody>
          <a:bodyPr/>
          <a:lstStyle/>
          <a:p>
            <a:r>
              <a:rPr lang="nl-NL" dirty="0" smtClean="0"/>
              <a:t>PPT </a:t>
            </a:r>
            <a:r>
              <a:rPr lang="nl-NL" dirty="0" smtClean="0"/>
              <a:t>5 </a:t>
            </a:r>
            <a:r>
              <a:rPr lang="nl-NL" dirty="0" smtClean="0"/>
              <a:t>: </a:t>
            </a:r>
            <a:r>
              <a:rPr lang="nl-NL" dirty="0" smtClean="0"/>
              <a:t>cultuur</a:t>
            </a: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899592" y="1379208"/>
            <a:ext cx="60486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971600" y="1052736"/>
            <a:ext cx="7715200" cy="5073427"/>
          </a:xfrm>
        </p:spPr>
        <p:txBody>
          <a:bodyPr/>
          <a:lstStyle/>
          <a:p>
            <a:r>
              <a:rPr lang="nl-NL" b="1" dirty="0"/>
              <a:t>Cultuur : </a:t>
            </a:r>
            <a:endParaRPr lang="nl-NL" b="1" dirty="0" smtClean="0"/>
          </a:p>
          <a:p>
            <a:r>
              <a:rPr lang="nl-NL" b="1" i="1" dirty="0" smtClean="0"/>
              <a:t>Waarden </a:t>
            </a:r>
            <a:r>
              <a:rPr lang="nl-NL" b="1" i="1" dirty="0"/>
              <a:t>en normen die de identiteit van de organisatie bepalen.</a:t>
            </a:r>
          </a:p>
          <a:p>
            <a:endParaRPr lang="nl-NL" b="1" u="sng" dirty="0" smtClean="0"/>
          </a:p>
          <a:p>
            <a:r>
              <a:rPr lang="nl-NL" b="1" u="sng" dirty="0" smtClean="0"/>
              <a:t>Voorbeeld </a:t>
            </a:r>
            <a:r>
              <a:rPr lang="nl-NL" b="1" u="sng" dirty="0"/>
              <a:t>Waarde(n) : </a:t>
            </a:r>
          </a:p>
          <a:p>
            <a:r>
              <a:rPr lang="nl-NL" b="1" dirty="0"/>
              <a:t>openheid / </a:t>
            </a:r>
            <a:r>
              <a:rPr lang="nl-NL" b="1" dirty="0" smtClean="0"/>
              <a:t>klantvriendelijkheid</a:t>
            </a:r>
          </a:p>
          <a:p>
            <a:endParaRPr lang="nl-NL" b="1" dirty="0"/>
          </a:p>
          <a:p>
            <a:r>
              <a:rPr lang="nl-NL" b="1" u="sng" dirty="0"/>
              <a:t>Voorbeeld Norm </a:t>
            </a:r>
            <a:r>
              <a:rPr lang="nl-NL" b="1" dirty="0"/>
              <a:t>: ( gaat over gedrag )  </a:t>
            </a:r>
          </a:p>
          <a:p>
            <a:r>
              <a:rPr lang="nl-NL" b="1" dirty="0"/>
              <a:t>“Ik spreek mensen aan op hun gedrag”.</a:t>
            </a:r>
          </a:p>
          <a:p>
            <a:r>
              <a:rPr lang="nl-NL" b="1" dirty="0"/>
              <a:t>“Een klant gaat voor, bij het afhandelen van een vraag”.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7553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715200" cy="576064"/>
          </a:xfrm>
        </p:spPr>
        <p:txBody>
          <a:bodyPr/>
          <a:lstStyle/>
          <a:p>
            <a:r>
              <a:rPr lang="nl-NL" dirty="0" smtClean="0"/>
              <a:t>PPT </a:t>
            </a:r>
            <a:r>
              <a:rPr lang="nl-NL" dirty="0" smtClean="0"/>
              <a:t>5 </a:t>
            </a:r>
            <a:r>
              <a:rPr lang="nl-NL" dirty="0" smtClean="0"/>
              <a:t>: </a:t>
            </a:r>
            <a:r>
              <a:rPr lang="nl-NL" dirty="0" smtClean="0"/>
              <a:t>cultuur</a:t>
            </a: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899592" y="1379208"/>
            <a:ext cx="60486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971600" y="1052736"/>
            <a:ext cx="7715200" cy="5073427"/>
          </a:xfrm>
        </p:spPr>
        <p:txBody>
          <a:bodyPr/>
          <a:lstStyle/>
          <a:p>
            <a:r>
              <a:rPr lang="nl-NL" b="1" dirty="0"/>
              <a:t>Uiting van cultuur ( waar “zie” je de cultuur? </a:t>
            </a:r>
            <a:r>
              <a:rPr lang="nl-NL" b="1" dirty="0" smtClean="0"/>
              <a:t>)</a:t>
            </a:r>
          </a:p>
          <a:p>
            <a:endParaRPr lang="nl-NL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1" dirty="0"/>
              <a:t>Rituelen</a:t>
            </a:r>
          </a:p>
          <a:p>
            <a:r>
              <a:rPr lang="nl-NL" b="1" dirty="0"/>
              <a:t>	</a:t>
            </a:r>
            <a:r>
              <a:rPr lang="nl-NL" i="1" dirty="0"/>
              <a:t>ingeslepen gedragingen / handelwijze / jubilea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1" dirty="0"/>
              <a:t>Symbolen</a:t>
            </a:r>
          </a:p>
          <a:p>
            <a:r>
              <a:rPr lang="nl-NL" b="1" dirty="0"/>
              <a:t>	</a:t>
            </a:r>
            <a:r>
              <a:rPr lang="nl-NL" i="1" dirty="0"/>
              <a:t>Tekens, kleuren, inrichting, 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1" dirty="0"/>
              <a:t>Helden </a:t>
            </a:r>
          </a:p>
          <a:p>
            <a:r>
              <a:rPr lang="nl-NL" b="1" dirty="0"/>
              <a:t>	</a:t>
            </a:r>
            <a:r>
              <a:rPr lang="nl-NL" i="1" dirty="0"/>
              <a:t>Personen / voorbeelden</a:t>
            </a:r>
          </a:p>
        </p:txBody>
      </p:sp>
    </p:spTree>
    <p:extLst>
      <p:ext uri="{BB962C8B-B14F-4D97-AF65-F5344CB8AC3E}">
        <p14:creationId xmlns:p14="http://schemas.microsoft.com/office/powerpoint/2010/main" val="161098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715200" cy="576064"/>
          </a:xfrm>
        </p:spPr>
        <p:txBody>
          <a:bodyPr/>
          <a:lstStyle/>
          <a:p>
            <a:r>
              <a:rPr lang="nl-NL" dirty="0" smtClean="0"/>
              <a:t>PPT </a:t>
            </a:r>
            <a:r>
              <a:rPr lang="nl-NL" dirty="0" smtClean="0"/>
              <a:t>5 </a:t>
            </a:r>
            <a:r>
              <a:rPr lang="nl-NL" dirty="0" smtClean="0"/>
              <a:t>: </a:t>
            </a:r>
            <a:r>
              <a:rPr lang="nl-NL" dirty="0" smtClean="0"/>
              <a:t>cultuur</a:t>
            </a: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899592" y="1379208"/>
            <a:ext cx="60486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971600" y="1052736"/>
            <a:ext cx="7715200" cy="5073427"/>
          </a:xfrm>
        </p:spPr>
        <p:txBody>
          <a:bodyPr>
            <a:normAutofit/>
          </a:bodyPr>
          <a:lstStyle/>
          <a:p>
            <a:r>
              <a:rPr lang="nl-NL" b="1" dirty="0"/>
              <a:t>VORMEN VAN CULTUUR</a:t>
            </a:r>
            <a:r>
              <a:rPr lang="nl-NL" b="1" dirty="0" smtClean="0"/>
              <a:t>…..</a:t>
            </a:r>
          </a:p>
          <a:p>
            <a:endParaRPr lang="nl-NL" b="1" dirty="0" smtClean="0"/>
          </a:p>
          <a:p>
            <a:endParaRPr lang="nl-NL" b="1" dirty="0"/>
          </a:p>
          <a:p>
            <a:endParaRPr lang="nl-NL" b="1" dirty="0" smtClean="0"/>
          </a:p>
          <a:p>
            <a:endParaRPr lang="nl-NL" b="1" dirty="0"/>
          </a:p>
          <a:p>
            <a:endParaRPr lang="nl-NL" b="1" dirty="0" smtClean="0"/>
          </a:p>
          <a:p>
            <a:endParaRPr lang="nl-NL" b="1" dirty="0"/>
          </a:p>
        </p:txBody>
      </p:sp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983701"/>
              </p:ext>
            </p:extLst>
          </p:nvPr>
        </p:nvGraphicFramePr>
        <p:xfrm>
          <a:off x="1043608" y="1748540"/>
          <a:ext cx="7200800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9467"/>
                <a:gridCol w="4961333"/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Cultuurvorm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Omschrijving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Machtscultuur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Het draait om de vraag wie de macht heeft, vaak bij kleinere organisaties</a:t>
                      </a:r>
                      <a:r>
                        <a:rPr lang="nl-NL" baseline="0" dirty="0" smtClean="0"/>
                        <a:t> is dat de “oude baas”. Hij is de spin in web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Rolcultuur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Het gedrag wordt bepaald</a:t>
                      </a:r>
                      <a:r>
                        <a:rPr lang="nl-NL" baseline="0" dirty="0" smtClean="0"/>
                        <a:t> door de regels en procedures die zijn opgesteld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Taakcultuur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Het gedrag wordt bepaald door de klus die geklaard moet worden. “We gaan er voor…..”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Persoonscultuur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De kennis van de medewerker is bepalend in het gedrag. Immers hij is de professional.</a:t>
                      </a:r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032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715200" cy="576064"/>
          </a:xfrm>
        </p:spPr>
        <p:txBody>
          <a:bodyPr/>
          <a:lstStyle/>
          <a:p>
            <a:r>
              <a:rPr lang="nl-NL" dirty="0" smtClean="0"/>
              <a:t>PPT </a:t>
            </a:r>
            <a:r>
              <a:rPr lang="nl-NL" dirty="0" smtClean="0"/>
              <a:t>5 </a:t>
            </a:r>
            <a:r>
              <a:rPr lang="nl-NL" dirty="0" smtClean="0"/>
              <a:t>: </a:t>
            </a:r>
            <a:r>
              <a:rPr lang="nl-NL" dirty="0" smtClean="0"/>
              <a:t>cultuur</a:t>
            </a: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899592" y="1379208"/>
            <a:ext cx="60486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971600" y="1052736"/>
            <a:ext cx="7715200" cy="5073427"/>
          </a:xfrm>
        </p:spPr>
        <p:txBody>
          <a:bodyPr/>
          <a:lstStyle/>
          <a:p>
            <a:r>
              <a:rPr lang="nl-NL" b="1" dirty="0"/>
              <a:t>WAARDOOR WORDT CULTUUR BEPAALD</a:t>
            </a:r>
            <a:r>
              <a:rPr lang="nl-NL" b="1" dirty="0" smtClean="0"/>
              <a:t>?</a:t>
            </a:r>
          </a:p>
          <a:p>
            <a:endParaRPr lang="nl-NL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b="1" i="1" dirty="0"/>
              <a:t>Herkomst ( land, geloof, streek, </a:t>
            </a:r>
            <a:r>
              <a:rPr lang="nl-NL" b="1" i="1" dirty="0" smtClean="0"/>
              <a:t>economisch-sociale achtergrond )</a:t>
            </a:r>
            <a:endParaRPr lang="nl-NL" b="1" i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b="1" i="1" dirty="0"/>
              <a:t>Branche ( bouw, zorg, handel, </a:t>
            </a:r>
            <a:r>
              <a:rPr lang="nl-NL" b="1" i="1" dirty="0" smtClean="0"/>
              <a:t>kappers. Non-profit/</a:t>
            </a:r>
            <a:r>
              <a:rPr lang="nl-NL" b="1" i="1" dirty="0" err="1" smtClean="0"/>
              <a:t>profit</a:t>
            </a:r>
            <a:r>
              <a:rPr lang="nl-NL" b="1" i="1" dirty="0" smtClean="0"/>
              <a:t> )</a:t>
            </a:r>
            <a:endParaRPr lang="nl-NL" b="1" i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b="1" i="1" dirty="0"/>
              <a:t>Historie ( </a:t>
            </a:r>
            <a:r>
              <a:rPr lang="nl-NL" b="1" i="1" dirty="0" smtClean="0"/>
              <a:t>van het bedrijf)</a:t>
            </a:r>
            <a:endParaRPr lang="nl-NL" b="1" i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b="1" i="1" dirty="0"/>
              <a:t>Recente gebeurtenissen ( bv. Fusie / ongeluk )</a:t>
            </a:r>
          </a:p>
        </p:txBody>
      </p:sp>
    </p:spTree>
    <p:extLst>
      <p:ext uri="{BB962C8B-B14F-4D97-AF65-F5344CB8AC3E}">
        <p14:creationId xmlns:p14="http://schemas.microsoft.com/office/powerpoint/2010/main" val="55513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715200" cy="576064"/>
          </a:xfrm>
        </p:spPr>
        <p:txBody>
          <a:bodyPr/>
          <a:lstStyle/>
          <a:p>
            <a:r>
              <a:rPr lang="nl-NL" dirty="0" smtClean="0"/>
              <a:t>PPT </a:t>
            </a:r>
            <a:r>
              <a:rPr lang="nl-NL" dirty="0" smtClean="0"/>
              <a:t>5 </a:t>
            </a:r>
            <a:r>
              <a:rPr lang="nl-NL" dirty="0" smtClean="0"/>
              <a:t>: </a:t>
            </a:r>
            <a:r>
              <a:rPr lang="nl-NL" dirty="0" smtClean="0"/>
              <a:t>cultuur</a:t>
            </a: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899592" y="1379208"/>
            <a:ext cx="60486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971600" y="1052736"/>
            <a:ext cx="7715200" cy="5073427"/>
          </a:xfrm>
        </p:spPr>
        <p:txBody>
          <a:bodyPr/>
          <a:lstStyle/>
          <a:p>
            <a:r>
              <a:rPr lang="nl-NL" b="1" dirty="0"/>
              <a:t>HOE KRIJG JE DE CULTUUR VERANDERT???</a:t>
            </a:r>
          </a:p>
          <a:p>
            <a:endParaRPr lang="nl-NL" b="1" dirty="0" smtClean="0"/>
          </a:p>
          <a:p>
            <a:r>
              <a:rPr lang="nl-NL" b="1" dirty="0" smtClean="0"/>
              <a:t>( </a:t>
            </a:r>
            <a:r>
              <a:rPr lang="nl-NL" b="1" dirty="0"/>
              <a:t>BEDENK WEL EERST WAT JE WILT BEREIKEN, PAST HET BIJ STRUCTUUR, VISIE, ED </a:t>
            </a:r>
            <a:r>
              <a:rPr lang="nl-NL" b="1" dirty="0" smtClean="0"/>
              <a:t>)</a:t>
            </a:r>
          </a:p>
          <a:p>
            <a:endParaRPr lang="nl-NL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i="1" dirty="0"/>
              <a:t>Belonen van goed gedrag / “straffen” van fout gedrag </a:t>
            </a:r>
            <a:r>
              <a:rPr lang="nl-NL" i="1" dirty="0" smtClean="0"/>
              <a:t>(promotie </a:t>
            </a:r>
            <a:r>
              <a:rPr lang="nl-NL" i="1" dirty="0"/>
              <a:t>en </a:t>
            </a:r>
            <a:r>
              <a:rPr lang="nl-NL" i="1" dirty="0" smtClean="0"/>
              <a:t>ontslag)</a:t>
            </a:r>
            <a:endParaRPr lang="nl-NL" i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i="1" dirty="0"/>
              <a:t>Gebruik maken van sociale controle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i="1" dirty="0"/>
              <a:t>Scholing ( gericht op gedrag 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i="1" dirty="0"/>
              <a:t>Maak gebruik van functioneringsgesprek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i="1" dirty="0"/>
              <a:t>Als leidinggevende heb je </a:t>
            </a:r>
            <a:r>
              <a:rPr lang="nl-NL" i="1" dirty="0" smtClean="0"/>
              <a:t>voorbeeldfunctie</a:t>
            </a:r>
          </a:p>
          <a:p>
            <a:pPr algn="ctr"/>
            <a:r>
              <a:rPr lang="nl-NL" b="1" i="1" dirty="0" smtClean="0">
                <a:solidFill>
                  <a:srgbClr val="FF0000"/>
                </a:solidFill>
              </a:rPr>
              <a:t>LET OP: VOORAL DOOR INZETTEN VAN PEROSNEELSINSTRUMENTEN KAN JE CULTUUR BEINVLOEDEN</a:t>
            </a:r>
            <a:endParaRPr lang="nl-NL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0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42872d26f757e0a04345641a3e6b8b868bab2"/>
</p:tagLst>
</file>

<file path=ppt/theme/theme1.xml><?xml version="1.0" encoding="utf-8"?>
<a:theme xmlns:a="http://schemas.openxmlformats.org/drawingml/2006/main" name="Kantoorthema">
  <a:themeElements>
    <a:clrScheme name="davinci business">
      <a:dk1>
        <a:sysClr val="windowText" lastClr="000000"/>
      </a:dk1>
      <a:lt1>
        <a:sysClr val="window" lastClr="FFFFFF"/>
      </a:lt1>
      <a:dk2>
        <a:srgbClr val="8FCEA5"/>
      </a:dk2>
      <a:lt2>
        <a:srgbClr val="826925"/>
      </a:lt2>
      <a:accent1>
        <a:srgbClr val="FECC00"/>
      </a:accent1>
      <a:accent2>
        <a:srgbClr val="7B8E87"/>
      </a:accent2>
      <a:accent3>
        <a:srgbClr val="7CD3EB"/>
      </a:accent3>
      <a:accent4>
        <a:srgbClr val="39BBA0"/>
      </a:accent4>
      <a:accent5>
        <a:srgbClr val="39BBA0"/>
      </a:accent5>
      <a:accent6>
        <a:srgbClr val="00B29C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AC4F9A37130048A21C20FA1AB4CBFC" ma:contentTypeVersion="2" ma:contentTypeDescription="Een nieuw document maken." ma:contentTypeScope="" ma:versionID="00489e1ae192719ee278effe6fb58ecf">
  <xsd:schema xmlns:xsd="http://www.w3.org/2001/XMLSchema" xmlns:xs="http://www.w3.org/2001/XMLSchema" xmlns:p="http://schemas.microsoft.com/office/2006/metadata/properties" xmlns:ns2="85cd91c4-108f-4854-b680-de5d9c2c12e7" targetNamespace="http://schemas.microsoft.com/office/2006/metadata/properties" ma:root="true" ma:fieldsID="2f67e359368162ee1dcffcbaafce260a" ns2:_="">
    <xsd:import namespace="85cd91c4-108f-4854-b680-de5d9c2c12e7"/>
    <xsd:element name="properties">
      <xsd:complexType>
        <xsd:sequence>
          <xsd:element name="documentManagement">
            <xsd:complexType>
              <xsd:all>
                <xsd:element ref="ns2:Categori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cd91c4-108f-4854-b680-de5d9c2c12e7" elementFormDefault="qualified">
    <xsd:import namespace="http://schemas.microsoft.com/office/2006/documentManagement/types"/>
    <xsd:import namespace="http://schemas.microsoft.com/office/infopath/2007/PartnerControls"/>
    <xsd:element name="Categorie" ma:index="8" nillable="true" ma:displayName="Categorie" ma:format="Dropdown" ma:internalName="Categorie">
      <xsd:simpleType>
        <xsd:restriction base="dms:Choice">
          <xsd:enumeration value="Logo's"/>
          <xsd:enumeration value="Briefpapier"/>
          <xsd:enumeration value="Nieuwsbrief"/>
          <xsd:enumeration value="Office sjablonen Word"/>
          <xsd:enumeration value="Office sjablonen Powerpoint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ie xmlns="85cd91c4-108f-4854-b680-de5d9c2c12e7">Office sjablonen Powerpoint</Categorie>
  </documentManagement>
</p:properties>
</file>

<file path=customXml/itemProps1.xml><?xml version="1.0" encoding="utf-8"?>
<ds:datastoreItem xmlns:ds="http://schemas.openxmlformats.org/officeDocument/2006/customXml" ds:itemID="{F533A3F0-5A3F-408B-9CAB-710BE910AC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5cd91c4-108f-4854-b680-de5d9c2c12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38A9DE-6DF8-4D1B-8061-BD59D1CC16F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D86A8B-A1A6-4AD6-9C0E-6F79861854E2}">
  <ds:schemaRefs>
    <ds:schemaRef ds:uri="http://purl.org/dc/dcmitype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elements/1.1/"/>
    <ds:schemaRef ds:uri="http://purl.org/dc/terms/"/>
    <ds:schemaRef ds:uri="85cd91c4-108f-4854-b680-de5d9c2c12e7"/>
    <ds:schemaRef ds:uri="http://schemas.microsoft.com/office/2006/documentManagement/type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4252</TotalTime>
  <Words>290</Words>
  <Application>Microsoft Office PowerPoint</Application>
  <PresentationFormat>Diavoorstelling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Kantoorthema</vt:lpstr>
      <vt:lpstr>PowerPoint-presentatie</vt:lpstr>
      <vt:lpstr>PowerPoint-presentatie</vt:lpstr>
      <vt:lpstr>PPT 5 : cultuur</vt:lpstr>
      <vt:lpstr>PPT 5 : cultuur</vt:lpstr>
      <vt:lpstr>PPT 5 : cultuur</vt:lpstr>
      <vt:lpstr>PPT 5 : cultuur</vt:lpstr>
      <vt:lpstr>PPT 5 : cultuur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www.de-presentatie-architect.nl</dc:creator>
  <cp:lastModifiedBy>Johan van der Steen</cp:lastModifiedBy>
  <cp:revision>150</cp:revision>
  <dcterms:created xsi:type="dcterms:W3CDTF">2013-07-30T14:35:54Z</dcterms:created>
  <dcterms:modified xsi:type="dcterms:W3CDTF">2014-07-02T10:43:27Z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0x010100DBAC4F9A37130048A21C20FA1AB4CBFC</vt:lpwstr>
  </property>
</Properties>
</file>